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75" r:id="rId4"/>
    <p:sldId id="276" r:id="rId5"/>
    <p:sldId id="277" r:id="rId6"/>
    <p:sldId id="278" r:id="rId7"/>
    <p:sldId id="279" r:id="rId8"/>
    <p:sldId id="280" r:id="rId9"/>
    <p:sldId id="281" r:id="rId10"/>
    <p:sldId id="285" r:id="rId11"/>
    <p:sldId id="282" r:id="rId12"/>
    <p:sldId id="283" r:id="rId13"/>
    <p:sldId id="269" r:id="rId14"/>
    <p:sldId id="28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81" autoAdjust="0"/>
  </p:normalViewPr>
  <p:slideViewPr>
    <p:cSldViewPr>
      <p:cViewPr varScale="1">
        <p:scale>
          <a:sx n="53" d="100"/>
          <a:sy n="53" d="100"/>
        </p:scale>
        <p:origin x="18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9C57F1-9BE9-4FDE-9DAB-D7241C84B09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1D4EFCB8-C724-4BCC-803F-0FBB72CB7385}">
      <dgm:prSet phldrT="[Text]"/>
      <dgm:spPr/>
      <dgm:t>
        <a:bodyPr/>
        <a:lstStyle/>
        <a:p>
          <a:r>
            <a:rPr lang="en-GB" dirty="0" smtClean="0"/>
            <a:t>flourishing</a:t>
          </a:r>
          <a:endParaRPr lang="en-GB" dirty="0"/>
        </a:p>
      </dgm:t>
    </dgm:pt>
    <dgm:pt modelId="{78AB6761-D070-4F93-998F-1A6FB1A8D03B}" type="parTrans" cxnId="{72447372-8127-4099-9F23-12AAE77F2E40}">
      <dgm:prSet/>
      <dgm:spPr/>
      <dgm:t>
        <a:bodyPr/>
        <a:lstStyle/>
        <a:p>
          <a:endParaRPr lang="en-GB"/>
        </a:p>
      </dgm:t>
    </dgm:pt>
    <dgm:pt modelId="{9F34435F-CACF-4C56-B232-D2696EA01E87}" type="sibTrans" cxnId="{72447372-8127-4099-9F23-12AAE77F2E40}">
      <dgm:prSet/>
      <dgm:spPr/>
      <dgm:t>
        <a:bodyPr/>
        <a:lstStyle/>
        <a:p>
          <a:endParaRPr lang="en-GB"/>
        </a:p>
      </dgm:t>
    </dgm:pt>
    <dgm:pt modelId="{675247A0-8EBA-4C82-97EB-7408FEFFF841}">
      <dgm:prSet phldrT="[Text]"/>
      <dgm:spPr/>
      <dgm:t>
        <a:bodyPr/>
        <a:lstStyle/>
        <a:p>
          <a:r>
            <a:rPr lang="en-GB" dirty="0" smtClean="0"/>
            <a:t>other means</a:t>
          </a:r>
          <a:endParaRPr lang="en-GB" dirty="0"/>
        </a:p>
      </dgm:t>
    </dgm:pt>
    <dgm:pt modelId="{0E0DCC0D-1F46-4C5E-A8CD-179C084396CF}" type="parTrans" cxnId="{1983B816-E240-4966-8608-935955BDD358}">
      <dgm:prSet/>
      <dgm:spPr/>
      <dgm:t>
        <a:bodyPr/>
        <a:lstStyle/>
        <a:p>
          <a:endParaRPr lang="en-GB"/>
        </a:p>
      </dgm:t>
    </dgm:pt>
    <dgm:pt modelId="{53754586-C92B-4128-ADE7-339100340FCF}" type="sibTrans" cxnId="{1983B816-E240-4966-8608-935955BDD358}">
      <dgm:prSet/>
      <dgm:spPr/>
      <dgm:t>
        <a:bodyPr/>
        <a:lstStyle/>
        <a:p>
          <a:endParaRPr lang="en-GB"/>
        </a:p>
      </dgm:t>
    </dgm:pt>
    <dgm:pt modelId="{794472C6-4774-434A-820E-1158F52CE50B}">
      <dgm:prSet phldrT="[Text]"/>
      <dgm:spPr/>
      <dgm:t>
        <a:bodyPr/>
        <a:lstStyle/>
        <a:p>
          <a:r>
            <a:rPr lang="en-GB" dirty="0" smtClean="0"/>
            <a:t>virtue</a:t>
          </a:r>
          <a:endParaRPr lang="en-GB" dirty="0"/>
        </a:p>
      </dgm:t>
    </dgm:pt>
    <dgm:pt modelId="{36BE07ED-1932-435B-A174-C889A3AC3CED}" type="parTrans" cxnId="{B171C4C1-FB8E-41FA-909A-5306A5256F39}">
      <dgm:prSet/>
      <dgm:spPr/>
      <dgm:t>
        <a:bodyPr/>
        <a:lstStyle/>
        <a:p>
          <a:endParaRPr lang="en-GB"/>
        </a:p>
      </dgm:t>
    </dgm:pt>
    <dgm:pt modelId="{E5839720-E1BB-4F94-B2B8-2859D85E293D}" type="sibTrans" cxnId="{B171C4C1-FB8E-41FA-909A-5306A5256F39}">
      <dgm:prSet/>
      <dgm:spPr/>
      <dgm:t>
        <a:bodyPr/>
        <a:lstStyle/>
        <a:p>
          <a:endParaRPr lang="en-GB"/>
        </a:p>
      </dgm:t>
    </dgm:pt>
    <dgm:pt modelId="{E04AC16D-F56B-4FC6-B29E-288D7E207E8D}">
      <dgm:prSet phldrT="[Text]"/>
      <dgm:spPr/>
      <dgm:t>
        <a:bodyPr/>
        <a:lstStyle/>
        <a:p>
          <a:r>
            <a:rPr lang="en-GB" dirty="0" smtClean="0"/>
            <a:t>other means </a:t>
          </a:r>
          <a:endParaRPr lang="en-GB" dirty="0"/>
        </a:p>
      </dgm:t>
    </dgm:pt>
    <dgm:pt modelId="{76DDF7AD-8849-43EE-8131-22C4AF77BF90}" type="parTrans" cxnId="{58456F83-379E-4C4B-9441-D64856F4E108}">
      <dgm:prSet/>
      <dgm:spPr/>
      <dgm:t>
        <a:bodyPr/>
        <a:lstStyle/>
        <a:p>
          <a:endParaRPr lang="en-GB"/>
        </a:p>
      </dgm:t>
    </dgm:pt>
    <dgm:pt modelId="{CF7D5EC9-5D31-4D9E-BB6B-00196D84E92F}" type="sibTrans" cxnId="{58456F83-379E-4C4B-9441-D64856F4E108}">
      <dgm:prSet/>
      <dgm:spPr/>
      <dgm:t>
        <a:bodyPr/>
        <a:lstStyle/>
        <a:p>
          <a:endParaRPr lang="en-GB"/>
        </a:p>
      </dgm:t>
    </dgm:pt>
    <dgm:pt modelId="{9AA3543B-93CE-419E-8964-148ADF70089E}" type="pres">
      <dgm:prSet presAssocID="{999C57F1-9BE9-4FDE-9DAB-D7241C84B093}" presName="cycle" presStyleCnt="0">
        <dgm:presLayoutVars>
          <dgm:chMax val="1"/>
          <dgm:dir/>
          <dgm:animLvl val="ctr"/>
          <dgm:resizeHandles val="exact"/>
        </dgm:presLayoutVars>
      </dgm:prSet>
      <dgm:spPr/>
      <dgm:t>
        <a:bodyPr/>
        <a:lstStyle/>
        <a:p>
          <a:endParaRPr lang="en-GB"/>
        </a:p>
      </dgm:t>
    </dgm:pt>
    <dgm:pt modelId="{1DF824D9-11DD-40F7-BF73-02F8EF6766B7}" type="pres">
      <dgm:prSet presAssocID="{1D4EFCB8-C724-4BCC-803F-0FBB72CB7385}" presName="centerShape" presStyleLbl="node0" presStyleIdx="0" presStyleCnt="1" custScaleX="150977" custScaleY="145224"/>
      <dgm:spPr/>
      <dgm:t>
        <a:bodyPr/>
        <a:lstStyle/>
        <a:p>
          <a:endParaRPr lang="en-GB"/>
        </a:p>
      </dgm:t>
    </dgm:pt>
    <dgm:pt modelId="{7EF1CF35-6B0B-4033-A4FC-10FF674130A6}" type="pres">
      <dgm:prSet presAssocID="{0E0DCC0D-1F46-4C5E-A8CD-179C084396CF}" presName="parTrans" presStyleLbl="bgSibTrans2D1" presStyleIdx="0" presStyleCnt="3"/>
      <dgm:spPr/>
      <dgm:t>
        <a:bodyPr/>
        <a:lstStyle/>
        <a:p>
          <a:endParaRPr lang="en-GB"/>
        </a:p>
      </dgm:t>
    </dgm:pt>
    <dgm:pt modelId="{37F60813-3360-423B-83D8-4CAA1C4262FC}" type="pres">
      <dgm:prSet presAssocID="{675247A0-8EBA-4C82-97EB-7408FEFFF841}" presName="node" presStyleLbl="node1" presStyleIdx="0" presStyleCnt="3" custScaleX="71456" custScaleY="74471" custRadScaleRad="108854" custRadScaleInc="-4747">
        <dgm:presLayoutVars>
          <dgm:bulletEnabled val="1"/>
        </dgm:presLayoutVars>
      </dgm:prSet>
      <dgm:spPr/>
      <dgm:t>
        <a:bodyPr/>
        <a:lstStyle/>
        <a:p>
          <a:endParaRPr lang="en-GB"/>
        </a:p>
      </dgm:t>
    </dgm:pt>
    <dgm:pt modelId="{D985CB66-0175-4BFD-B825-93DD983FE7BA}" type="pres">
      <dgm:prSet presAssocID="{36BE07ED-1932-435B-A174-C889A3AC3CED}" presName="parTrans" presStyleLbl="bgSibTrans2D1" presStyleIdx="1" presStyleCnt="3"/>
      <dgm:spPr/>
      <dgm:t>
        <a:bodyPr/>
        <a:lstStyle/>
        <a:p>
          <a:endParaRPr lang="en-GB"/>
        </a:p>
      </dgm:t>
    </dgm:pt>
    <dgm:pt modelId="{73DC9DF4-903F-4CF0-BDA7-DFB5409A9FE4}" type="pres">
      <dgm:prSet presAssocID="{794472C6-4774-434A-820E-1158F52CE50B}" presName="node" presStyleLbl="node1" presStyleIdx="1" presStyleCnt="3" custScaleX="74628" custScaleY="60725">
        <dgm:presLayoutVars>
          <dgm:bulletEnabled val="1"/>
        </dgm:presLayoutVars>
      </dgm:prSet>
      <dgm:spPr/>
      <dgm:t>
        <a:bodyPr/>
        <a:lstStyle/>
        <a:p>
          <a:endParaRPr lang="en-GB"/>
        </a:p>
      </dgm:t>
    </dgm:pt>
    <dgm:pt modelId="{2D5620BA-1FB8-4383-931A-61D03A317D04}" type="pres">
      <dgm:prSet presAssocID="{76DDF7AD-8849-43EE-8131-22C4AF77BF90}" presName="parTrans" presStyleLbl="bgSibTrans2D1" presStyleIdx="2" presStyleCnt="3"/>
      <dgm:spPr/>
      <dgm:t>
        <a:bodyPr/>
        <a:lstStyle/>
        <a:p>
          <a:endParaRPr lang="en-GB"/>
        </a:p>
      </dgm:t>
    </dgm:pt>
    <dgm:pt modelId="{7FCA9779-838F-469A-BA13-7CF36406A6EA}" type="pres">
      <dgm:prSet presAssocID="{E04AC16D-F56B-4FC6-B29E-288D7E207E8D}" presName="node" presStyleLbl="node1" presStyleIdx="2" presStyleCnt="3" custScaleX="73196" custScaleY="67709" custRadScaleRad="110452" custRadScaleInc="6565">
        <dgm:presLayoutVars>
          <dgm:bulletEnabled val="1"/>
        </dgm:presLayoutVars>
      </dgm:prSet>
      <dgm:spPr/>
      <dgm:t>
        <a:bodyPr/>
        <a:lstStyle/>
        <a:p>
          <a:endParaRPr lang="en-GB"/>
        </a:p>
      </dgm:t>
    </dgm:pt>
  </dgm:ptLst>
  <dgm:cxnLst>
    <dgm:cxn modelId="{937384A4-BFA4-4C6C-9120-7DB545CDD271}" type="presOf" srcId="{999C57F1-9BE9-4FDE-9DAB-D7241C84B093}" destId="{9AA3543B-93CE-419E-8964-148ADF70089E}" srcOrd="0" destOrd="0" presId="urn:microsoft.com/office/officeart/2005/8/layout/radial4"/>
    <dgm:cxn modelId="{40073A04-5733-4E4B-89C8-47275D28C71E}" type="presOf" srcId="{36BE07ED-1932-435B-A174-C889A3AC3CED}" destId="{D985CB66-0175-4BFD-B825-93DD983FE7BA}" srcOrd="0" destOrd="0" presId="urn:microsoft.com/office/officeart/2005/8/layout/radial4"/>
    <dgm:cxn modelId="{C7045C85-4CD0-45FF-8302-1F7DA3EC130D}" type="presOf" srcId="{76DDF7AD-8849-43EE-8131-22C4AF77BF90}" destId="{2D5620BA-1FB8-4383-931A-61D03A317D04}" srcOrd="0" destOrd="0" presId="urn:microsoft.com/office/officeart/2005/8/layout/radial4"/>
    <dgm:cxn modelId="{72447372-8127-4099-9F23-12AAE77F2E40}" srcId="{999C57F1-9BE9-4FDE-9DAB-D7241C84B093}" destId="{1D4EFCB8-C724-4BCC-803F-0FBB72CB7385}" srcOrd="0" destOrd="0" parTransId="{78AB6761-D070-4F93-998F-1A6FB1A8D03B}" sibTransId="{9F34435F-CACF-4C56-B232-D2696EA01E87}"/>
    <dgm:cxn modelId="{A360B12F-F6C0-43B1-877A-EC11E291728B}" type="presOf" srcId="{E04AC16D-F56B-4FC6-B29E-288D7E207E8D}" destId="{7FCA9779-838F-469A-BA13-7CF36406A6EA}" srcOrd="0" destOrd="0" presId="urn:microsoft.com/office/officeart/2005/8/layout/radial4"/>
    <dgm:cxn modelId="{1983B816-E240-4966-8608-935955BDD358}" srcId="{1D4EFCB8-C724-4BCC-803F-0FBB72CB7385}" destId="{675247A0-8EBA-4C82-97EB-7408FEFFF841}" srcOrd="0" destOrd="0" parTransId="{0E0DCC0D-1F46-4C5E-A8CD-179C084396CF}" sibTransId="{53754586-C92B-4128-ADE7-339100340FCF}"/>
    <dgm:cxn modelId="{8159EA5C-1116-457C-B99A-1797F9B5E43A}" type="presOf" srcId="{0E0DCC0D-1F46-4C5E-A8CD-179C084396CF}" destId="{7EF1CF35-6B0B-4033-A4FC-10FF674130A6}" srcOrd="0" destOrd="0" presId="urn:microsoft.com/office/officeart/2005/8/layout/radial4"/>
    <dgm:cxn modelId="{5CCDB101-F74D-4A5B-820A-1F713389DE1A}" type="presOf" srcId="{1D4EFCB8-C724-4BCC-803F-0FBB72CB7385}" destId="{1DF824D9-11DD-40F7-BF73-02F8EF6766B7}" srcOrd="0" destOrd="0" presId="urn:microsoft.com/office/officeart/2005/8/layout/radial4"/>
    <dgm:cxn modelId="{551FD878-A98B-4ED0-AF13-27C708CE184B}" type="presOf" srcId="{675247A0-8EBA-4C82-97EB-7408FEFFF841}" destId="{37F60813-3360-423B-83D8-4CAA1C4262FC}" srcOrd="0" destOrd="0" presId="urn:microsoft.com/office/officeart/2005/8/layout/radial4"/>
    <dgm:cxn modelId="{ACEB5AB4-A311-4298-9EE8-0E05698AFD5F}" type="presOf" srcId="{794472C6-4774-434A-820E-1158F52CE50B}" destId="{73DC9DF4-903F-4CF0-BDA7-DFB5409A9FE4}" srcOrd="0" destOrd="0" presId="urn:microsoft.com/office/officeart/2005/8/layout/radial4"/>
    <dgm:cxn modelId="{58456F83-379E-4C4B-9441-D64856F4E108}" srcId="{1D4EFCB8-C724-4BCC-803F-0FBB72CB7385}" destId="{E04AC16D-F56B-4FC6-B29E-288D7E207E8D}" srcOrd="2" destOrd="0" parTransId="{76DDF7AD-8849-43EE-8131-22C4AF77BF90}" sibTransId="{CF7D5EC9-5D31-4D9E-BB6B-00196D84E92F}"/>
    <dgm:cxn modelId="{B171C4C1-FB8E-41FA-909A-5306A5256F39}" srcId="{1D4EFCB8-C724-4BCC-803F-0FBB72CB7385}" destId="{794472C6-4774-434A-820E-1158F52CE50B}" srcOrd="1" destOrd="0" parTransId="{36BE07ED-1932-435B-A174-C889A3AC3CED}" sibTransId="{E5839720-E1BB-4F94-B2B8-2859D85E293D}"/>
    <dgm:cxn modelId="{698777D0-FA4A-4FC7-9550-E8F9A92E42D8}" type="presParOf" srcId="{9AA3543B-93CE-419E-8964-148ADF70089E}" destId="{1DF824D9-11DD-40F7-BF73-02F8EF6766B7}" srcOrd="0" destOrd="0" presId="urn:microsoft.com/office/officeart/2005/8/layout/radial4"/>
    <dgm:cxn modelId="{0F2EEDFA-B500-4899-B0B7-8040A71022B8}" type="presParOf" srcId="{9AA3543B-93CE-419E-8964-148ADF70089E}" destId="{7EF1CF35-6B0B-4033-A4FC-10FF674130A6}" srcOrd="1" destOrd="0" presId="urn:microsoft.com/office/officeart/2005/8/layout/radial4"/>
    <dgm:cxn modelId="{9D8E3B91-316A-4DE7-869C-5F1F62002C6A}" type="presParOf" srcId="{9AA3543B-93CE-419E-8964-148ADF70089E}" destId="{37F60813-3360-423B-83D8-4CAA1C4262FC}" srcOrd="2" destOrd="0" presId="urn:microsoft.com/office/officeart/2005/8/layout/radial4"/>
    <dgm:cxn modelId="{34F080E2-2D4B-4674-A2F5-6DD35C46A8E3}" type="presParOf" srcId="{9AA3543B-93CE-419E-8964-148ADF70089E}" destId="{D985CB66-0175-4BFD-B825-93DD983FE7BA}" srcOrd="3" destOrd="0" presId="urn:microsoft.com/office/officeart/2005/8/layout/radial4"/>
    <dgm:cxn modelId="{9D2EA1DE-E89F-4573-B999-39599B36D122}" type="presParOf" srcId="{9AA3543B-93CE-419E-8964-148ADF70089E}" destId="{73DC9DF4-903F-4CF0-BDA7-DFB5409A9FE4}" srcOrd="4" destOrd="0" presId="urn:microsoft.com/office/officeart/2005/8/layout/radial4"/>
    <dgm:cxn modelId="{743F0635-BB03-4100-AD24-81407EA5E24D}" type="presParOf" srcId="{9AA3543B-93CE-419E-8964-148ADF70089E}" destId="{2D5620BA-1FB8-4383-931A-61D03A317D04}" srcOrd="5" destOrd="0" presId="urn:microsoft.com/office/officeart/2005/8/layout/radial4"/>
    <dgm:cxn modelId="{76361125-865C-4A8D-B0AA-44DDB5468D88}" type="presParOf" srcId="{9AA3543B-93CE-419E-8964-148ADF70089E}" destId="{7FCA9779-838F-469A-BA13-7CF36406A6EA}"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BB7748-8145-4101-A604-9FC19F660A5E}"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57E325B7-9A49-453E-BD8B-3118CAF90D10}">
      <dgm:prSet phldrT="[Text]"/>
      <dgm:spPr/>
      <dgm:t>
        <a:bodyPr/>
        <a:lstStyle/>
        <a:p>
          <a:r>
            <a:rPr lang="en-GB" dirty="0" smtClean="0"/>
            <a:t>flourishing</a:t>
          </a:r>
          <a:endParaRPr lang="en-GB" dirty="0"/>
        </a:p>
      </dgm:t>
    </dgm:pt>
    <dgm:pt modelId="{A9BE2655-865F-44F4-A1BF-8E3E9A70F2D6}" type="parTrans" cxnId="{89BD7D0F-C8E0-4115-A51A-E6607A688781}">
      <dgm:prSet/>
      <dgm:spPr/>
      <dgm:t>
        <a:bodyPr/>
        <a:lstStyle/>
        <a:p>
          <a:endParaRPr lang="en-GB"/>
        </a:p>
      </dgm:t>
    </dgm:pt>
    <dgm:pt modelId="{D9866C54-6B15-42BB-9D2B-BC7BB154ED1A}" type="sibTrans" cxnId="{89BD7D0F-C8E0-4115-A51A-E6607A688781}">
      <dgm:prSet/>
      <dgm:spPr/>
      <dgm:t>
        <a:bodyPr/>
        <a:lstStyle/>
        <a:p>
          <a:endParaRPr lang="en-GB"/>
        </a:p>
      </dgm:t>
    </dgm:pt>
    <dgm:pt modelId="{31B276A2-2520-4E63-BC03-39673DBE026C}" type="pres">
      <dgm:prSet presAssocID="{B0BB7748-8145-4101-A604-9FC19F660A5E}" presName="cycle" presStyleCnt="0">
        <dgm:presLayoutVars>
          <dgm:chMax val="1"/>
          <dgm:dir/>
          <dgm:animLvl val="ctr"/>
          <dgm:resizeHandles val="exact"/>
        </dgm:presLayoutVars>
      </dgm:prSet>
      <dgm:spPr/>
      <dgm:t>
        <a:bodyPr/>
        <a:lstStyle/>
        <a:p>
          <a:endParaRPr lang="en-GB"/>
        </a:p>
      </dgm:t>
    </dgm:pt>
    <dgm:pt modelId="{FEA328EC-AC73-4BC1-BD06-BD569309093D}" type="pres">
      <dgm:prSet presAssocID="{57E325B7-9A49-453E-BD8B-3118CAF90D10}" presName="centerShape" presStyleLbl="node0" presStyleIdx="0" presStyleCnt="1" custScaleX="75921" custScaleY="72451" custLinFactNeighborX="-509" custLinFactNeighborY="-1194"/>
      <dgm:spPr/>
      <dgm:t>
        <a:bodyPr/>
        <a:lstStyle/>
        <a:p>
          <a:endParaRPr lang="en-GB"/>
        </a:p>
      </dgm:t>
    </dgm:pt>
  </dgm:ptLst>
  <dgm:cxnLst>
    <dgm:cxn modelId="{89BD7D0F-C8E0-4115-A51A-E6607A688781}" srcId="{B0BB7748-8145-4101-A604-9FC19F660A5E}" destId="{57E325B7-9A49-453E-BD8B-3118CAF90D10}" srcOrd="0" destOrd="0" parTransId="{A9BE2655-865F-44F4-A1BF-8E3E9A70F2D6}" sibTransId="{D9866C54-6B15-42BB-9D2B-BC7BB154ED1A}"/>
    <dgm:cxn modelId="{78D6352B-CF7B-4094-AC03-C06FB379757B}" type="presOf" srcId="{B0BB7748-8145-4101-A604-9FC19F660A5E}" destId="{31B276A2-2520-4E63-BC03-39673DBE026C}" srcOrd="0" destOrd="0" presId="urn:microsoft.com/office/officeart/2005/8/layout/radial4"/>
    <dgm:cxn modelId="{A6E9AE6A-4F8A-4390-9810-248C67624493}" type="presOf" srcId="{57E325B7-9A49-453E-BD8B-3118CAF90D10}" destId="{FEA328EC-AC73-4BC1-BD06-BD569309093D}" srcOrd="0" destOrd="0" presId="urn:microsoft.com/office/officeart/2005/8/layout/radial4"/>
    <dgm:cxn modelId="{AE8814EF-61C8-4EFA-BD27-BAC75729609B}" type="presParOf" srcId="{31B276A2-2520-4E63-BC03-39673DBE026C}" destId="{FEA328EC-AC73-4BC1-BD06-BD569309093D}" srcOrd="0" destOrd="0" presId="urn:microsoft.com/office/officeart/2005/8/layout/radial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10</a:t>
            </a:fld>
            <a:endParaRPr lang="en-GB"/>
          </a:p>
        </p:txBody>
      </p:sp>
    </p:spTree>
    <p:extLst>
      <p:ext uri="{BB962C8B-B14F-4D97-AF65-F5344CB8AC3E}">
        <p14:creationId xmlns:p14="http://schemas.microsoft.com/office/powerpoint/2010/main" val="2207134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Theory in Practice: The Virtuous Apprentice </a:t>
            </a:r>
            <a:r>
              <a:rPr lang="en-GB" b="0" dirty="0" smtClean="0"/>
              <a:t>. </a:t>
            </a:r>
            <a:r>
              <a:rPr lang="en-GB" dirty="0" smtClean="0"/>
              <a:t>Note that this activity contains two videos: </a:t>
            </a:r>
          </a:p>
          <a:p>
            <a:pPr marL="171450" indent="-171450">
              <a:buFont typeface="Arial" panose="020B0604020202020204" pitchFamily="34" charset="0"/>
              <a:buChar char="•"/>
            </a:pPr>
            <a:r>
              <a:rPr lang="en-GB" dirty="0" smtClean="0"/>
              <a:t>www.youtube.com/watch?v=35yG0WXodt4</a:t>
            </a:r>
          </a:p>
          <a:p>
            <a:pPr marL="171450" indent="-171450">
              <a:buFont typeface="Arial" panose="020B0604020202020204" pitchFamily="34" charset="0"/>
              <a:buChar char="•"/>
            </a:pPr>
            <a:r>
              <a:rPr lang="en-GB" dirty="0" smtClean="0"/>
              <a:t>www.youtube.com/watch?v=dq1Vpf3ddmI</a:t>
            </a:r>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11</a:t>
            </a:fld>
            <a:endParaRPr lang="en-GB"/>
          </a:p>
        </p:txBody>
      </p:sp>
    </p:spTree>
    <p:extLst>
      <p:ext uri="{BB962C8B-B14F-4D97-AF65-F5344CB8AC3E}">
        <p14:creationId xmlns:p14="http://schemas.microsoft.com/office/powerpoint/2010/main" val="1052963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see </a:t>
            </a:r>
            <a:r>
              <a:rPr lang="en-GB" b="1" dirty="0" smtClean="0"/>
              <a:t>Video Activity 5.2</a:t>
            </a:r>
          </a:p>
          <a:p>
            <a:pPr marL="171450" indent="-171450">
              <a:buFont typeface="Arial" panose="020B0604020202020204" pitchFamily="34" charset="0"/>
              <a:buChar char="•"/>
            </a:pPr>
            <a:r>
              <a:rPr lang="en-GB" dirty="0" smtClean="0"/>
              <a:t>also see additional video </a:t>
            </a:r>
            <a:r>
              <a:rPr lang="en-GB" b="1" dirty="0" smtClean="0"/>
              <a:t>www.youtube.com/watch?v=bPqiGiKpYSE</a:t>
            </a:r>
            <a:r>
              <a:rPr lang="en-GB" b="0" dirty="0" smtClean="0"/>
              <a:t>.</a:t>
            </a:r>
            <a:r>
              <a:rPr lang="en-GB" b="1" baseline="0" dirty="0" smtClean="0"/>
              <a:t> </a:t>
            </a:r>
            <a:r>
              <a:rPr lang="en-GB" dirty="0" smtClean="0"/>
              <a:t>This video, entitled ‘Michael Moore VS Phil Knight (Nike)’, shows filmmaker Michael Moore interviewing Nike’s founder and Chairman, Phil Knight. In the film, Moore asks Knight the question ‘How much is enough? If you are a billionaire, would it be OK to be just a half a billionaire? Would it be OK for your company to make just a little less money if it meant providing some jobs here in this country?’</a:t>
            </a:r>
          </a:p>
          <a:p>
            <a:endParaRPr lang="en-GB" dirty="0" smtClean="0"/>
          </a:p>
        </p:txBody>
      </p:sp>
      <p:sp>
        <p:nvSpPr>
          <p:cNvPr id="4" name="Slide Number Placeholder 3"/>
          <p:cNvSpPr>
            <a:spLocks noGrp="1"/>
          </p:cNvSpPr>
          <p:nvPr>
            <p:ph type="sldNum" sz="quarter" idx="10"/>
          </p:nvPr>
        </p:nvSpPr>
        <p:spPr/>
        <p:txBody>
          <a:bodyPr/>
          <a:lstStyle/>
          <a:p>
            <a:fld id="{0EF4C6FF-3AE9-487F-97C7-D9C076F33FC2}" type="slidenum">
              <a:rPr lang="en-GB" smtClean="0"/>
              <a:t>12</a:t>
            </a:fld>
            <a:endParaRPr lang="en-GB"/>
          </a:p>
        </p:txBody>
      </p:sp>
    </p:spTree>
    <p:extLst>
      <p:ext uri="{BB962C8B-B14F-4D97-AF65-F5344CB8AC3E}">
        <p14:creationId xmlns:p14="http://schemas.microsoft.com/office/powerpoint/2010/main" val="1463931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13</a:t>
            </a:fld>
            <a:endParaRPr lang="en-GB"/>
          </a:p>
        </p:txBody>
      </p:sp>
    </p:spTree>
    <p:extLst>
      <p:ext uri="{BB962C8B-B14F-4D97-AF65-F5344CB8AC3E}">
        <p14:creationId xmlns:p14="http://schemas.microsoft.com/office/powerpoint/2010/main" val="3114180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Video Activity 5.1</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3565012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4</a:t>
            </a:fld>
            <a:endParaRPr lang="en-GB"/>
          </a:p>
        </p:txBody>
      </p:sp>
    </p:spTree>
    <p:extLst>
      <p:ext uri="{BB962C8B-B14F-4D97-AF65-F5344CB8AC3E}">
        <p14:creationId xmlns:p14="http://schemas.microsoft.com/office/powerpoint/2010/main" val="873253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2584772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6</a:t>
            </a:fld>
            <a:endParaRPr lang="en-GB"/>
          </a:p>
        </p:txBody>
      </p:sp>
    </p:spTree>
    <p:extLst>
      <p:ext uri="{BB962C8B-B14F-4D97-AF65-F5344CB8AC3E}">
        <p14:creationId xmlns:p14="http://schemas.microsoft.com/office/powerpoint/2010/main" val="3358996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7</a:t>
            </a:fld>
            <a:endParaRPr lang="en-GB"/>
          </a:p>
        </p:txBody>
      </p:sp>
    </p:spTree>
    <p:extLst>
      <p:ext uri="{BB962C8B-B14F-4D97-AF65-F5344CB8AC3E}">
        <p14:creationId xmlns:p14="http://schemas.microsoft.com/office/powerpoint/2010/main" val="1558879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could be run as a group exercise: name</a:t>
            </a:r>
            <a:r>
              <a:rPr lang="en-GB" baseline="0" dirty="0" smtClean="0"/>
              <a:t> </a:t>
            </a:r>
            <a:r>
              <a:rPr lang="en-GB" dirty="0" smtClean="0"/>
              <a:t>the virtues and ask groups to identify associated excesses and deficiencies</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8</a:t>
            </a:fld>
            <a:endParaRPr lang="en-GB"/>
          </a:p>
        </p:txBody>
      </p:sp>
    </p:spTree>
    <p:extLst>
      <p:ext uri="{BB962C8B-B14F-4D97-AF65-F5344CB8AC3E}">
        <p14:creationId xmlns:p14="http://schemas.microsoft.com/office/powerpoint/2010/main" val="1559863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9</a:t>
            </a:fld>
            <a:endParaRPr lang="en-GB"/>
          </a:p>
        </p:txBody>
      </p:sp>
    </p:spTree>
    <p:extLst>
      <p:ext uri="{BB962C8B-B14F-4D97-AF65-F5344CB8AC3E}">
        <p14:creationId xmlns:p14="http://schemas.microsoft.com/office/powerpoint/2010/main" val="2055169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aCGTD5Bn1m0&amp;list=PLFA50FBC214A6CE87"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1755626"/>
          </a:xfrm>
        </p:spPr>
        <p:txBody>
          <a:bodyPr>
            <a:normAutofit fontScale="90000"/>
          </a:bodyPr>
          <a:lstStyle/>
          <a:p>
            <a:r>
              <a:rPr lang="en-GB" dirty="0" smtClean="0"/>
              <a:t>Ethics Theory </a:t>
            </a:r>
            <a:br>
              <a:rPr lang="en-GB" dirty="0" smtClean="0"/>
            </a:br>
            <a:r>
              <a:rPr lang="en-GB" dirty="0" smtClean="0"/>
              <a:t>and</a:t>
            </a:r>
            <a:br>
              <a:rPr lang="en-GB" dirty="0" smtClean="0"/>
            </a:br>
            <a:r>
              <a:rPr lang="en-GB" dirty="0" smtClean="0"/>
              <a:t> Business Practice</a:t>
            </a:r>
            <a:endParaRPr lang="en-GB" dirty="0"/>
          </a:p>
        </p:txBody>
      </p:sp>
      <p:sp>
        <p:nvSpPr>
          <p:cNvPr id="3" name="Subtitle 2"/>
          <p:cNvSpPr>
            <a:spLocks noGrp="1"/>
          </p:cNvSpPr>
          <p:nvPr>
            <p:ph type="subTitle" idx="1"/>
          </p:nvPr>
        </p:nvSpPr>
        <p:spPr/>
        <p:txBody>
          <a:bodyPr>
            <a:normAutofit/>
          </a:bodyPr>
          <a:lstStyle/>
          <a:p>
            <a:r>
              <a:rPr lang="en-GB" dirty="0" smtClean="0"/>
              <a:t>5.1 Virtue Theory – Part One</a:t>
            </a:r>
          </a:p>
          <a:p>
            <a:r>
              <a:rPr lang="en-GB" dirty="0" smtClean="0"/>
              <a:t>Human Flourishing and the Virtuous Mean</a:t>
            </a:r>
          </a:p>
        </p:txBody>
      </p:sp>
    </p:spTree>
    <p:extLst>
      <p:ext uri="{BB962C8B-B14F-4D97-AF65-F5344CB8AC3E}">
        <p14:creationId xmlns:p14="http://schemas.microsoft.com/office/powerpoint/2010/main" val="13164965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it is helpful to steer away from the </a:t>
            </a:r>
            <a:r>
              <a:rPr lang="en-GB" dirty="0" smtClean="0"/>
              <a:t>extreme:</a:t>
            </a:r>
            <a:endParaRPr lang="en-GB" dirty="0"/>
          </a:p>
        </p:txBody>
      </p:sp>
      <p:sp>
        <p:nvSpPr>
          <p:cNvPr id="3" name="Content Placeholder 2"/>
          <p:cNvSpPr>
            <a:spLocks noGrp="1"/>
          </p:cNvSpPr>
          <p:nvPr>
            <p:ph idx="1"/>
          </p:nvPr>
        </p:nvSpPr>
        <p:spPr>
          <a:xfrm>
            <a:off x="457200" y="2060848"/>
            <a:ext cx="8229600" cy="4065315"/>
          </a:xfrm>
        </p:spPr>
        <p:txBody>
          <a:bodyPr/>
          <a:lstStyle/>
          <a:p>
            <a:pPr marL="514350" indent="-514350">
              <a:buFont typeface="+mj-lt"/>
              <a:buAutoNum type="arabicPeriod"/>
            </a:pPr>
            <a:r>
              <a:rPr lang="en-GB" dirty="0" smtClean="0"/>
              <a:t>to </a:t>
            </a:r>
            <a:r>
              <a:rPr lang="en-GB" dirty="0"/>
              <a:t>which virtue is more often </a:t>
            </a:r>
            <a:r>
              <a:rPr lang="en-GB" dirty="0" smtClean="0"/>
              <a:t>contrasted</a:t>
            </a:r>
            <a:endParaRPr lang="en-GB" dirty="0"/>
          </a:p>
          <a:p>
            <a:pPr marL="514350" indent="-514350">
              <a:buFont typeface="+mj-lt"/>
              <a:buAutoNum type="arabicPeriod"/>
            </a:pPr>
            <a:r>
              <a:rPr lang="en-GB" dirty="0"/>
              <a:t>to which you are habitually </a:t>
            </a:r>
            <a:r>
              <a:rPr lang="en-GB" dirty="0" smtClean="0"/>
              <a:t>inclined</a:t>
            </a:r>
            <a:endParaRPr lang="en-GB" dirty="0"/>
          </a:p>
          <a:p>
            <a:pPr marL="514350" indent="-514350">
              <a:buFont typeface="+mj-lt"/>
              <a:buAutoNum type="arabicPeriod"/>
            </a:pPr>
            <a:r>
              <a:rPr lang="en-GB" dirty="0"/>
              <a:t>that you find most pleasurable</a:t>
            </a:r>
          </a:p>
          <a:p>
            <a:endParaRPr lang="en-GB" dirty="0" smtClean="0"/>
          </a:p>
          <a:p>
            <a:pPr marL="0" indent="0">
              <a:buNone/>
            </a:pPr>
            <a:r>
              <a:rPr lang="en-GB" dirty="0" smtClean="0"/>
              <a:t>since </a:t>
            </a:r>
            <a:r>
              <a:rPr lang="en-GB" dirty="0"/>
              <a:t>this is the extreme to which you are more likely to succumb</a:t>
            </a:r>
          </a:p>
          <a:p>
            <a:endParaRPr lang="en-GB" dirty="0"/>
          </a:p>
        </p:txBody>
      </p:sp>
    </p:spTree>
    <p:extLst>
      <p:ext uri="{BB962C8B-B14F-4D97-AF65-F5344CB8AC3E}">
        <p14:creationId xmlns:p14="http://schemas.microsoft.com/office/powerpoint/2010/main" val="134288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theory in practice</a:t>
            </a:r>
            <a:br>
              <a:rPr lang="en-GB" dirty="0" smtClean="0"/>
            </a:br>
            <a:endParaRPr lang="en-GB" dirty="0"/>
          </a:p>
        </p:txBody>
      </p:sp>
      <p:sp>
        <p:nvSpPr>
          <p:cNvPr id="3" name="Content Placeholder 2"/>
          <p:cNvSpPr>
            <a:spLocks noGrp="1"/>
          </p:cNvSpPr>
          <p:nvPr>
            <p:ph idx="1"/>
          </p:nvPr>
        </p:nvSpPr>
        <p:spPr/>
        <p:txBody>
          <a:bodyPr/>
          <a:lstStyle/>
          <a:p>
            <a:endParaRPr lang="en-GB" dirty="0"/>
          </a:p>
          <a:p>
            <a:pPr marL="0" indent="0" algn="ctr">
              <a:buNone/>
            </a:pPr>
            <a:r>
              <a:rPr lang="en-GB" dirty="0" smtClean="0"/>
              <a:t>the virtuous apprentice </a:t>
            </a:r>
          </a:p>
          <a:p>
            <a:endParaRPr lang="en-GB" dirty="0"/>
          </a:p>
        </p:txBody>
      </p:sp>
    </p:spTree>
    <p:extLst>
      <p:ext uri="{BB962C8B-B14F-4D97-AF65-F5344CB8AC3E}">
        <p14:creationId xmlns:p14="http://schemas.microsoft.com/office/powerpoint/2010/main" val="3801099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virtuous mean in business</a:t>
            </a:r>
            <a:endParaRPr lang="en-GB" dirty="0"/>
          </a:p>
        </p:txBody>
      </p:sp>
      <p:sp>
        <p:nvSpPr>
          <p:cNvPr id="3" name="Content Placeholder 2"/>
          <p:cNvSpPr>
            <a:spLocks noGrp="1"/>
          </p:cNvSpPr>
          <p:nvPr>
            <p:ph idx="1"/>
          </p:nvPr>
        </p:nvSpPr>
        <p:spPr/>
        <p:txBody>
          <a:bodyPr>
            <a:normAutofit/>
          </a:bodyPr>
          <a:lstStyle/>
          <a:p>
            <a:r>
              <a:rPr lang="en-GB" dirty="0" smtClean="0"/>
              <a:t>knowing how much is enough</a:t>
            </a:r>
          </a:p>
          <a:p>
            <a:r>
              <a:rPr lang="en-GB" dirty="0" smtClean="0"/>
              <a:t>are corporations capable of observing a virtuous mean or are they inherently driven to excess?</a:t>
            </a:r>
          </a:p>
          <a:p>
            <a:pPr marL="0" indent="0">
              <a:buNone/>
            </a:pPr>
            <a:endParaRPr lang="en-GB" dirty="0"/>
          </a:p>
          <a:p>
            <a:pPr marL="0" indent="0" algn="r">
              <a:buNone/>
            </a:pPr>
            <a:r>
              <a:rPr lang="en-GB" dirty="0" smtClean="0">
                <a:hlinkClick r:id="rId3"/>
              </a:rPr>
              <a:t>www.youtube.com/watch?v=aCGTD5Bn1m0&amp;list=PLFA50FBC214A6CE87</a:t>
            </a:r>
            <a:endParaRPr lang="en-GB" dirty="0" smtClean="0"/>
          </a:p>
          <a:p>
            <a:pPr marL="0" indent="0" algn="ctr">
              <a:buNone/>
            </a:pPr>
            <a:endParaRPr lang="en-GB" sz="3600" dirty="0"/>
          </a:p>
        </p:txBody>
      </p:sp>
    </p:spTree>
    <p:extLst>
      <p:ext uri="{BB962C8B-B14F-4D97-AF65-F5344CB8AC3E}">
        <p14:creationId xmlns:p14="http://schemas.microsoft.com/office/powerpoint/2010/main" val="18235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points</a:t>
            </a:r>
            <a:endParaRPr lang="en-GB" dirty="0"/>
          </a:p>
        </p:txBody>
      </p:sp>
      <p:sp>
        <p:nvSpPr>
          <p:cNvPr id="3" name="Content Placeholder 2"/>
          <p:cNvSpPr>
            <a:spLocks noGrp="1"/>
          </p:cNvSpPr>
          <p:nvPr>
            <p:ph idx="1"/>
          </p:nvPr>
        </p:nvSpPr>
        <p:spPr>
          <a:xfrm>
            <a:off x="457200" y="1412776"/>
            <a:ext cx="8229600" cy="4968552"/>
          </a:xfrm>
        </p:spPr>
        <p:txBody>
          <a:bodyPr>
            <a:normAutofit lnSpcReduction="10000"/>
          </a:bodyPr>
          <a:lstStyle/>
          <a:p>
            <a:r>
              <a:rPr lang="en-GB" dirty="0" smtClean="0"/>
              <a:t>virtue theory highlights the importance of virtue to being a flourishing businessperson and a flourishing business</a:t>
            </a:r>
          </a:p>
          <a:p>
            <a:r>
              <a:rPr lang="en-GB" dirty="0" smtClean="0"/>
              <a:t>it also highlights how important it is for businesspeople and businesses to play their part within mutually supportive communities of stakeholders</a:t>
            </a:r>
          </a:p>
          <a:p>
            <a:r>
              <a:rPr lang="en-GB" dirty="0" smtClean="0"/>
              <a:t>virtue involves the avoidance of extremes</a:t>
            </a:r>
          </a:p>
          <a:p>
            <a:r>
              <a:rPr lang="en-GB" dirty="0" smtClean="0"/>
              <a:t>for businesspeople and businesses, virtue also involves knowing how much is enough</a:t>
            </a:r>
            <a:endParaRPr lang="en-GB" dirty="0"/>
          </a:p>
        </p:txBody>
      </p:sp>
    </p:spTree>
    <p:extLst>
      <p:ext uri="{BB962C8B-B14F-4D97-AF65-F5344CB8AC3E}">
        <p14:creationId xmlns:p14="http://schemas.microsoft.com/office/powerpoint/2010/main" val="25875558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GB" dirty="0"/>
          </a:p>
        </p:txBody>
      </p:sp>
      <p:sp>
        <p:nvSpPr>
          <p:cNvPr id="3" name="Content Placeholder 2"/>
          <p:cNvSpPr>
            <a:spLocks noGrp="1"/>
          </p:cNvSpPr>
          <p:nvPr>
            <p:ph idx="1"/>
          </p:nvPr>
        </p:nvSpPr>
        <p:spPr/>
        <p:txBody>
          <a:bodyPr/>
          <a:lstStyle/>
          <a:p>
            <a:pPr marL="0" lvl="0" indent="0">
              <a:buNone/>
            </a:pPr>
            <a:r>
              <a:rPr lang="en-GB" dirty="0"/>
              <a:t>Aristotle (2009/circa 323BC</a:t>
            </a:r>
            <a:r>
              <a:rPr lang="en-GB" dirty="0" smtClean="0"/>
              <a:t>) </a:t>
            </a:r>
            <a:r>
              <a:rPr lang="en-GB" i="1" dirty="0"/>
              <a:t>The Nicomachean Ethics</a:t>
            </a:r>
            <a:r>
              <a:rPr lang="en-GB" dirty="0"/>
              <a:t>, D. Ross (</a:t>
            </a:r>
            <a:r>
              <a:rPr lang="en-GB" dirty="0" smtClean="0"/>
              <a:t>trans.), </a:t>
            </a:r>
            <a:r>
              <a:rPr lang="en-GB" dirty="0"/>
              <a:t>L. Brown (ed.). Oxford: Oxford University Press. </a:t>
            </a:r>
          </a:p>
          <a:p>
            <a:endParaRPr lang="en-GB" dirty="0"/>
          </a:p>
        </p:txBody>
      </p:sp>
    </p:spTree>
    <p:extLst>
      <p:ext uri="{BB962C8B-B14F-4D97-AF65-F5344CB8AC3E}">
        <p14:creationId xmlns:p14="http://schemas.microsoft.com/office/powerpoint/2010/main" val="802847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aims</a:t>
            </a:r>
            <a:endParaRPr lang="en-GB" dirty="0"/>
          </a:p>
        </p:txBody>
      </p:sp>
      <p:sp>
        <p:nvSpPr>
          <p:cNvPr id="3" name="Content Placeholder 2"/>
          <p:cNvSpPr>
            <a:spLocks noGrp="1"/>
          </p:cNvSpPr>
          <p:nvPr>
            <p:ph idx="1"/>
          </p:nvPr>
        </p:nvSpPr>
        <p:spPr/>
        <p:txBody>
          <a:bodyPr/>
          <a:lstStyle/>
          <a:p>
            <a:pPr lvl="0"/>
            <a:r>
              <a:rPr lang="en-GB" dirty="0" smtClean="0"/>
              <a:t>to </a:t>
            </a:r>
            <a:r>
              <a:rPr lang="en-GB" dirty="0"/>
              <a:t>explain how being virtuous might help businesspeople and businesses to </a:t>
            </a:r>
            <a:r>
              <a:rPr lang="en-GB" dirty="0" smtClean="0"/>
              <a:t>flourish</a:t>
            </a:r>
            <a:endParaRPr lang="en-GB" dirty="0"/>
          </a:p>
          <a:p>
            <a:r>
              <a:rPr lang="en-GB" dirty="0"/>
              <a:t>to outline the relationship between virtue, human flourishing, and community</a:t>
            </a:r>
          </a:p>
          <a:p>
            <a:pPr lvl="0"/>
            <a:r>
              <a:rPr lang="en-GB" dirty="0" smtClean="0"/>
              <a:t>to introduce </a:t>
            </a:r>
            <a:r>
              <a:rPr lang="en-GB" dirty="0"/>
              <a:t>the doctrine of the virtuous mean and discuss its relevance to </a:t>
            </a:r>
            <a:r>
              <a:rPr lang="en-GB" dirty="0" smtClean="0"/>
              <a:t>business</a:t>
            </a:r>
            <a:endParaRPr lang="en-GB" dirty="0"/>
          </a:p>
          <a:p>
            <a:endParaRPr lang="en-GB" dirty="0"/>
          </a:p>
        </p:txBody>
      </p:sp>
    </p:spTree>
    <p:extLst>
      <p:ext uri="{BB962C8B-B14F-4D97-AF65-F5344CB8AC3E}">
        <p14:creationId xmlns:p14="http://schemas.microsoft.com/office/powerpoint/2010/main" val="2472131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914155630"/>
              </p:ext>
            </p:extLst>
          </p:nvPr>
        </p:nvGraphicFramePr>
        <p:xfrm>
          <a:off x="4211960" y="3140968"/>
          <a:ext cx="4752528" cy="3384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extLst>
              <p:ext uri="{D42A27DB-BD31-4B8C-83A1-F6EECF244321}">
                <p14:modId xmlns:p14="http://schemas.microsoft.com/office/powerpoint/2010/main" val="2078259650"/>
              </p:ext>
            </p:extLst>
          </p:nvPr>
        </p:nvGraphicFramePr>
        <p:xfrm>
          <a:off x="56660" y="1196752"/>
          <a:ext cx="4151784" cy="30558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TextBox 5"/>
          <p:cNvSpPr txBox="1"/>
          <p:nvPr/>
        </p:nvSpPr>
        <p:spPr>
          <a:xfrm>
            <a:off x="1187624" y="5297432"/>
            <a:ext cx="4032448" cy="1015663"/>
          </a:xfrm>
          <a:prstGeom prst="rect">
            <a:avLst/>
          </a:prstGeom>
          <a:noFill/>
        </p:spPr>
        <p:txBody>
          <a:bodyPr wrap="square" rtlCol="0">
            <a:spAutoFit/>
          </a:bodyPr>
          <a:lstStyle/>
          <a:p>
            <a:r>
              <a:rPr lang="en-GB" sz="3000" dirty="0" smtClean="0"/>
              <a:t>rather than </a:t>
            </a:r>
          </a:p>
          <a:p>
            <a:r>
              <a:rPr lang="en-GB" sz="3000" dirty="0" smtClean="0"/>
              <a:t>an external relationship</a:t>
            </a:r>
            <a:endParaRPr lang="en-GB" sz="3000" dirty="0"/>
          </a:p>
        </p:txBody>
      </p:sp>
      <p:sp>
        <p:nvSpPr>
          <p:cNvPr id="7" name="TextBox 6"/>
          <p:cNvSpPr txBox="1"/>
          <p:nvPr/>
        </p:nvSpPr>
        <p:spPr>
          <a:xfrm>
            <a:off x="3419872" y="1548949"/>
            <a:ext cx="4464496" cy="553998"/>
          </a:xfrm>
          <a:prstGeom prst="rect">
            <a:avLst/>
          </a:prstGeom>
          <a:noFill/>
        </p:spPr>
        <p:txBody>
          <a:bodyPr wrap="square" rtlCol="0">
            <a:spAutoFit/>
          </a:bodyPr>
          <a:lstStyle/>
          <a:p>
            <a:r>
              <a:rPr lang="en-GB" sz="3000" dirty="0" smtClean="0"/>
              <a:t>an internal relationship</a:t>
            </a:r>
            <a:endParaRPr lang="en-GB" sz="3000" dirty="0"/>
          </a:p>
        </p:txBody>
      </p:sp>
      <p:cxnSp>
        <p:nvCxnSpPr>
          <p:cNvPr id="11" name="Straight Connector 10"/>
          <p:cNvCxnSpPr/>
          <p:nvPr/>
        </p:nvCxnSpPr>
        <p:spPr>
          <a:xfrm flipV="1">
            <a:off x="755576" y="1948510"/>
            <a:ext cx="7632848" cy="2776634"/>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9756" y="1184"/>
            <a:ext cx="8964488" cy="1200329"/>
          </a:xfrm>
          <a:prstGeom prst="rect">
            <a:avLst/>
          </a:prstGeom>
          <a:noFill/>
        </p:spPr>
        <p:txBody>
          <a:bodyPr wrap="square" rtlCol="0">
            <a:spAutoFit/>
          </a:bodyPr>
          <a:lstStyle/>
          <a:p>
            <a:r>
              <a:rPr lang="en-GB" sz="3600" dirty="0" smtClean="0"/>
              <a:t>Aristotle: the relationship between virtue and flourishing/fulfilment </a:t>
            </a:r>
            <a:endParaRPr lang="en-GB" sz="3600" dirty="0"/>
          </a:p>
        </p:txBody>
      </p:sp>
      <p:sp>
        <p:nvSpPr>
          <p:cNvPr id="13" name="Rounded Rectangle 12"/>
          <p:cNvSpPr/>
          <p:nvPr/>
        </p:nvSpPr>
        <p:spPr>
          <a:xfrm>
            <a:off x="1547664" y="1700808"/>
            <a:ext cx="936104" cy="576064"/>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t>virtue</a:t>
            </a:r>
          </a:p>
        </p:txBody>
      </p:sp>
    </p:spTree>
    <p:extLst>
      <p:ext uri="{BB962C8B-B14F-4D97-AF65-F5344CB8AC3E}">
        <p14:creationId xmlns:p14="http://schemas.microsoft.com/office/powerpoint/2010/main" val="26125489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virtue and flourishing/fulfilment</a:t>
            </a:r>
            <a:endParaRPr lang="en-GB" dirty="0"/>
          </a:p>
        </p:txBody>
      </p:sp>
      <p:sp>
        <p:nvSpPr>
          <p:cNvPr id="3" name="Content Placeholder 2"/>
          <p:cNvSpPr>
            <a:spLocks noGrp="1"/>
          </p:cNvSpPr>
          <p:nvPr>
            <p:ph idx="1"/>
          </p:nvPr>
        </p:nvSpPr>
        <p:spPr/>
        <p:txBody>
          <a:bodyPr/>
          <a:lstStyle/>
          <a:p>
            <a:r>
              <a:rPr lang="en-GB" dirty="0" smtClean="0"/>
              <a:t>being virtuous is an integral part of being a flourishing/fulfilled person</a:t>
            </a:r>
          </a:p>
          <a:p>
            <a:r>
              <a:rPr lang="en-GB" dirty="0" smtClean="0"/>
              <a:t>being virtuous is an integral part of being a flourishing/fulfilled businessperson</a:t>
            </a:r>
          </a:p>
          <a:p>
            <a:r>
              <a:rPr lang="en-GB" dirty="0" smtClean="0"/>
              <a:t>being virtuous is an integral part of being a flourishing/fulfilled business</a:t>
            </a:r>
            <a:endParaRPr lang="en-GB" dirty="0"/>
          </a:p>
        </p:txBody>
      </p:sp>
    </p:spTree>
    <p:extLst>
      <p:ext uri="{BB962C8B-B14F-4D97-AF65-F5344CB8AC3E}">
        <p14:creationId xmlns:p14="http://schemas.microsoft.com/office/powerpoint/2010/main" val="12013688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virtue</a:t>
            </a:r>
            <a:r>
              <a:rPr lang="en-GB" dirty="0"/>
              <a:t>, </a:t>
            </a:r>
            <a:r>
              <a:rPr lang="en-GB" dirty="0" smtClean="0"/>
              <a:t>flourishing, </a:t>
            </a:r>
            <a:r>
              <a:rPr lang="en-GB" dirty="0"/>
              <a:t>and community</a:t>
            </a:r>
          </a:p>
        </p:txBody>
      </p:sp>
      <p:sp>
        <p:nvSpPr>
          <p:cNvPr id="3" name="Content Placeholder 2"/>
          <p:cNvSpPr>
            <a:spLocks noGrp="1"/>
          </p:cNvSpPr>
          <p:nvPr>
            <p:ph idx="1"/>
          </p:nvPr>
        </p:nvSpPr>
        <p:spPr/>
        <p:txBody>
          <a:bodyPr>
            <a:normAutofit/>
          </a:bodyPr>
          <a:lstStyle/>
          <a:p>
            <a:r>
              <a:rPr lang="en-GB" dirty="0" smtClean="0"/>
              <a:t>community provides the </a:t>
            </a:r>
            <a:r>
              <a:rPr lang="en-GB" dirty="0"/>
              <a:t>context through </a:t>
            </a:r>
            <a:r>
              <a:rPr lang="en-GB" dirty="0" smtClean="0"/>
              <a:t>which and </a:t>
            </a:r>
            <a:r>
              <a:rPr lang="en-GB" dirty="0"/>
              <a:t>within which a fulfilled life is </a:t>
            </a:r>
            <a:r>
              <a:rPr lang="en-GB" dirty="0" smtClean="0"/>
              <a:t>lived</a:t>
            </a:r>
          </a:p>
          <a:p>
            <a:r>
              <a:rPr lang="en-GB" dirty="0"/>
              <a:t>community </a:t>
            </a:r>
            <a:r>
              <a:rPr lang="en-GB" dirty="0" smtClean="0"/>
              <a:t>also provides the </a:t>
            </a:r>
            <a:r>
              <a:rPr lang="en-GB" dirty="0"/>
              <a:t>context through </a:t>
            </a:r>
            <a:r>
              <a:rPr lang="en-GB" dirty="0" smtClean="0"/>
              <a:t>which and </a:t>
            </a:r>
            <a:r>
              <a:rPr lang="en-GB" dirty="0"/>
              <a:t>within which </a:t>
            </a:r>
            <a:r>
              <a:rPr lang="en-GB" dirty="0" smtClean="0"/>
              <a:t>virtue is cultivated and </a:t>
            </a:r>
            <a:r>
              <a:rPr lang="en-GB" dirty="0"/>
              <a:t>expressed </a:t>
            </a:r>
          </a:p>
          <a:p>
            <a:r>
              <a:rPr lang="en-GB" dirty="0" smtClean="0"/>
              <a:t>therefore, the notions of virtue and flourishing cannot be considered other than in relation to being part of a community</a:t>
            </a:r>
          </a:p>
          <a:p>
            <a:endParaRPr lang="en-GB" dirty="0" smtClean="0"/>
          </a:p>
        </p:txBody>
      </p:sp>
    </p:spTree>
    <p:extLst>
      <p:ext uri="{BB962C8B-B14F-4D97-AF65-F5344CB8AC3E}">
        <p14:creationId xmlns:p14="http://schemas.microsoft.com/office/powerpoint/2010/main" val="2647394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043720" y="2132856"/>
            <a:ext cx="4736528" cy="4608512"/>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ctr"/>
            <a:endParaRPr lang="en-GB" dirty="0" smtClean="0"/>
          </a:p>
          <a:p>
            <a:pPr algn="ctr"/>
            <a:endParaRPr lang="en-GB" dirty="0"/>
          </a:p>
          <a:p>
            <a:pPr algn="ctr"/>
            <a:endParaRPr lang="en-GB" dirty="0" smtClean="0"/>
          </a:p>
          <a:p>
            <a:pPr algn="ctr"/>
            <a:endParaRPr lang="en-GB" dirty="0"/>
          </a:p>
          <a:p>
            <a:pPr algn="ctr"/>
            <a:endParaRPr lang="en-GB" dirty="0" smtClean="0"/>
          </a:p>
          <a:p>
            <a:pPr algn="ctr"/>
            <a:endParaRPr lang="en-GB" dirty="0"/>
          </a:p>
          <a:p>
            <a:pPr algn="ctr"/>
            <a:r>
              <a:rPr lang="en-GB" sz="2200" dirty="0" smtClean="0">
                <a:solidFill>
                  <a:schemeClr val="tx1"/>
                </a:solidFill>
              </a:rPr>
              <a:t>community of stakeholders</a:t>
            </a:r>
            <a:endParaRPr lang="en-GB" sz="2200" dirty="0">
              <a:solidFill>
                <a:schemeClr val="tx1"/>
              </a:solidFill>
            </a:endParaRPr>
          </a:p>
        </p:txBody>
      </p:sp>
      <p:sp>
        <p:nvSpPr>
          <p:cNvPr id="3" name="Content Placeholder 2"/>
          <p:cNvSpPr>
            <a:spLocks noGrp="1"/>
          </p:cNvSpPr>
          <p:nvPr>
            <p:ph idx="1"/>
          </p:nvPr>
        </p:nvSpPr>
        <p:spPr>
          <a:xfrm>
            <a:off x="467544" y="404664"/>
            <a:ext cx="8229600" cy="1756792"/>
          </a:xfrm>
        </p:spPr>
        <p:txBody>
          <a:bodyPr/>
          <a:lstStyle/>
          <a:p>
            <a:pPr marL="0" indent="0" algn="ctr">
              <a:buNone/>
            </a:pPr>
            <a:r>
              <a:rPr lang="en-GB" dirty="0" smtClean="0"/>
              <a:t>a </a:t>
            </a:r>
            <a:r>
              <a:rPr lang="en-GB" b="1" dirty="0" smtClean="0"/>
              <a:t>virtuous</a:t>
            </a:r>
            <a:r>
              <a:rPr lang="en-GB" dirty="0" smtClean="0"/>
              <a:t> company and a </a:t>
            </a:r>
            <a:r>
              <a:rPr lang="en-GB" b="1" dirty="0" smtClean="0"/>
              <a:t>flourishing</a:t>
            </a:r>
            <a:r>
              <a:rPr lang="en-GB" dirty="0" smtClean="0"/>
              <a:t> company is one which plays its part within a mutually supportive </a:t>
            </a:r>
            <a:r>
              <a:rPr lang="en-GB" b="1" dirty="0" smtClean="0"/>
              <a:t>community of stakeholders</a:t>
            </a:r>
            <a:endParaRPr lang="en-GB" b="1" dirty="0"/>
          </a:p>
        </p:txBody>
      </p:sp>
      <p:sp>
        <p:nvSpPr>
          <p:cNvPr id="4" name="Oval 3"/>
          <p:cNvSpPr/>
          <p:nvPr/>
        </p:nvSpPr>
        <p:spPr>
          <a:xfrm>
            <a:off x="2987824" y="2420888"/>
            <a:ext cx="2848320" cy="26277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t>flourishing company</a:t>
            </a:r>
            <a:endParaRPr lang="en-GB" sz="2200" dirty="0"/>
          </a:p>
        </p:txBody>
      </p:sp>
      <p:sp>
        <p:nvSpPr>
          <p:cNvPr id="5" name="Rounded Rectangle 4"/>
          <p:cNvSpPr/>
          <p:nvPr/>
        </p:nvSpPr>
        <p:spPr>
          <a:xfrm>
            <a:off x="3943932" y="2708920"/>
            <a:ext cx="936104" cy="576064"/>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t>virtue</a:t>
            </a:r>
          </a:p>
        </p:txBody>
      </p:sp>
    </p:spTree>
    <p:extLst>
      <p:ext uri="{BB962C8B-B14F-4D97-AF65-F5344CB8AC3E}">
        <p14:creationId xmlns:p14="http://schemas.microsoft.com/office/powerpoint/2010/main" val="24697614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how virtuous should we be? </a:t>
            </a:r>
            <a:endParaRPr lang="en-GB" dirty="0"/>
          </a:p>
        </p:txBody>
      </p:sp>
      <p:sp>
        <p:nvSpPr>
          <p:cNvPr id="3" name="Content Placeholder 2"/>
          <p:cNvSpPr>
            <a:spLocks noGrp="1"/>
          </p:cNvSpPr>
          <p:nvPr>
            <p:ph idx="1"/>
          </p:nvPr>
        </p:nvSpPr>
        <p:spPr/>
        <p:txBody>
          <a:bodyPr/>
          <a:lstStyle/>
          <a:p>
            <a:pPr marL="0" indent="0">
              <a:buNone/>
            </a:pPr>
            <a:r>
              <a:rPr lang="en-GB" dirty="0"/>
              <a:t>the </a:t>
            </a:r>
            <a:r>
              <a:rPr lang="en-GB" b="1" dirty="0"/>
              <a:t>virtuous mean</a:t>
            </a:r>
          </a:p>
          <a:p>
            <a:r>
              <a:rPr lang="en-GB" dirty="0" smtClean="0"/>
              <a:t>mean = a condition, quality, or course of action that falls between two extremes</a:t>
            </a:r>
          </a:p>
          <a:p>
            <a:r>
              <a:rPr lang="en-GB" dirty="0" smtClean="0"/>
              <a:t>achieving the virtuous mean = displaying a trait to the right extent</a:t>
            </a:r>
          </a:p>
          <a:p>
            <a:r>
              <a:rPr lang="en-GB" dirty="0" smtClean="0"/>
              <a:t>neither too much, nor too little</a:t>
            </a:r>
            <a:endParaRPr lang="en-GB" dirty="0"/>
          </a:p>
        </p:txBody>
      </p:sp>
    </p:spTree>
    <p:extLst>
      <p:ext uri="{BB962C8B-B14F-4D97-AF65-F5344CB8AC3E}">
        <p14:creationId xmlns:p14="http://schemas.microsoft.com/office/powerpoint/2010/main" val="11838951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some examples of the virtuous mean</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44691821"/>
              </p:ext>
            </p:extLst>
          </p:nvPr>
        </p:nvGraphicFramePr>
        <p:xfrm>
          <a:off x="457200" y="1600200"/>
          <a:ext cx="8229600" cy="4075544"/>
        </p:xfrm>
        <a:graphic>
          <a:graphicData uri="http://schemas.openxmlformats.org/drawingml/2006/table">
            <a:tbl>
              <a:tblPr firstRow="1" bandRow="1">
                <a:tableStyleId>{5C22544A-7EE6-4342-B048-85BDC9FD1C3A}</a:tableStyleId>
              </a:tblPr>
              <a:tblGrid>
                <a:gridCol w="2743200"/>
                <a:gridCol w="2743200"/>
                <a:gridCol w="2743200"/>
              </a:tblGrid>
              <a:tr h="676672">
                <a:tc>
                  <a:txBody>
                    <a:bodyPr/>
                    <a:lstStyle/>
                    <a:p>
                      <a:pPr algn="ctr"/>
                      <a:r>
                        <a:rPr lang="en-GB" sz="2800" dirty="0" smtClean="0"/>
                        <a:t>deficiency</a:t>
                      </a:r>
                      <a:endParaRPr lang="en-GB" sz="2800" dirty="0"/>
                    </a:p>
                  </a:txBody>
                  <a:tcPr/>
                </a:tc>
                <a:tc>
                  <a:txBody>
                    <a:bodyPr/>
                    <a:lstStyle/>
                    <a:p>
                      <a:pPr algn="ctr"/>
                      <a:r>
                        <a:rPr lang="en-GB" sz="2800" dirty="0" smtClean="0"/>
                        <a:t>virtue</a:t>
                      </a:r>
                      <a:endParaRPr lang="en-GB" sz="2800" dirty="0"/>
                    </a:p>
                  </a:txBody>
                  <a:tcPr/>
                </a:tc>
                <a:tc>
                  <a:txBody>
                    <a:bodyPr/>
                    <a:lstStyle/>
                    <a:p>
                      <a:pPr algn="ctr"/>
                      <a:r>
                        <a:rPr lang="en-GB" sz="2800" dirty="0" smtClean="0"/>
                        <a:t>excess</a:t>
                      </a:r>
                      <a:endParaRPr lang="en-GB" sz="2800" dirty="0"/>
                    </a:p>
                  </a:txBody>
                  <a:tcPr/>
                </a:tc>
              </a:tr>
              <a:tr h="662568">
                <a:tc>
                  <a:txBody>
                    <a:bodyPr/>
                    <a:lstStyle/>
                    <a:p>
                      <a:pPr algn="ctr"/>
                      <a:r>
                        <a:rPr lang="en-GB" sz="2800" dirty="0" smtClean="0"/>
                        <a:t>stinginess</a:t>
                      </a:r>
                      <a:endParaRPr lang="en-GB" sz="2800" dirty="0"/>
                    </a:p>
                  </a:txBody>
                  <a:tcPr/>
                </a:tc>
                <a:tc>
                  <a:txBody>
                    <a:bodyPr/>
                    <a:lstStyle/>
                    <a:p>
                      <a:pPr algn="ctr"/>
                      <a:r>
                        <a:rPr lang="en-GB" sz="2800" dirty="0" smtClean="0"/>
                        <a:t>generosity</a:t>
                      </a:r>
                      <a:endParaRPr lang="en-GB" sz="2800" dirty="0"/>
                    </a:p>
                  </a:txBody>
                  <a:tcPr/>
                </a:tc>
                <a:tc>
                  <a:txBody>
                    <a:bodyPr/>
                    <a:lstStyle/>
                    <a:p>
                      <a:pPr algn="ctr"/>
                      <a:r>
                        <a:rPr lang="en-GB" sz="2800" dirty="0" smtClean="0"/>
                        <a:t>profligacy</a:t>
                      </a:r>
                      <a:endParaRPr lang="en-GB" sz="2800" dirty="0"/>
                    </a:p>
                  </a:txBody>
                  <a:tcPr/>
                </a:tc>
              </a:tr>
              <a:tr h="648072">
                <a:tc>
                  <a:txBody>
                    <a:bodyPr/>
                    <a:lstStyle/>
                    <a:p>
                      <a:pPr algn="ctr"/>
                      <a:r>
                        <a:rPr lang="en-GB" sz="2800" dirty="0" smtClean="0"/>
                        <a:t>cowardice</a:t>
                      </a:r>
                      <a:endParaRPr lang="en-GB" sz="2800" dirty="0"/>
                    </a:p>
                  </a:txBody>
                  <a:tcPr/>
                </a:tc>
                <a:tc>
                  <a:txBody>
                    <a:bodyPr/>
                    <a:lstStyle/>
                    <a:p>
                      <a:pPr algn="ctr"/>
                      <a:r>
                        <a:rPr lang="en-GB" sz="2800" dirty="0" smtClean="0"/>
                        <a:t>courage</a:t>
                      </a:r>
                      <a:endParaRPr lang="en-GB" sz="2800" dirty="0"/>
                    </a:p>
                  </a:txBody>
                  <a:tcPr/>
                </a:tc>
                <a:tc>
                  <a:txBody>
                    <a:bodyPr/>
                    <a:lstStyle/>
                    <a:p>
                      <a:pPr algn="ctr"/>
                      <a:r>
                        <a:rPr lang="en-GB" sz="2800" dirty="0" smtClean="0"/>
                        <a:t>rashness</a:t>
                      </a:r>
                      <a:endParaRPr lang="en-GB" sz="2800" dirty="0"/>
                    </a:p>
                  </a:txBody>
                  <a:tcPr/>
                </a:tc>
              </a:tr>
              <a:tr h="720080">
                <a:tc>
                  <a:txBody>
                    <a:bodyPr/>
                    <a:lstStyle/>
                    <a:p>
                      <a:pPr algn="ctr"/>
                      <a:r>
                        <a:rPr lang="en-GB" sz="2800" dirty="0" smtClean="0"/>
                        <a:t>undue humility</a:t>
                      </a:r>
                      <a:endParaRPr lang="en-GB" sz="2800" dirty="0"/>
                    </a:p>
                  </a:txBody>
                  <a:tcPr/>
                </a:tc>
                <a:tc>
                  <a:txBody>
                    <a:bodyPr/>
                    <a:lstStyle/>
                    <a:p>
                      <a:pPr algn="ctr"/>
                      <a:r>
                        <a:rPr lang="en-GB" sz="2800" dirty="0" smtClean="0"/>
                        <a:t>proper pride</a:t>
                      </a:r>
                      <a:endParaRPr lang="en-GB" sz="2800" dirty="0"/>
                    </a:p>
                  </a:txBody>
                  <a:tcPr/>
                </a:tc>
                <a:tc>
                  <a:txBody>
                    <a:bodyPr/>
                    <a:lstStyle/>
                    <a:p>
                      <a:pPr algn="ctr"/>
                      <a:r>
                        <a:rPr lang="en-GB" sz="2800" dirty="0" smtClean="0"/>
                        <a:t>empty vanity</a:t>
                      </a:r>
                      <a:endParaRPr lang="en-GB" sz="2800" dirty="0"/>
                    </a:p>
                  </a:txBody>
                  <a:tcPr/>
                </a:tc>
              </a:tr>
              <a:tr h="648072">
                <a:tc>
                  <a:txBody>
                    <a:bodyPr/>
                    <a:lstStyle/>
                    <a:p>
                      <a:pPr algn="ctr"/>
                      <a:r>
                        <a:rPr lang="en-GB" sz="2800" dirty="0" smtClean="0"/>
                        <a:t>boorishness</a:t>
                      </a:r>
                      <a:endParaRPr lang="en-GB" sz="2800" dirty="0"/>
                    </a:p>
                  </a:txBody>
                  <a:tcPr/>
                </a:tc>
                <a:tc>
                  <a:txBody>
                    <a:bodyPr/>
                    <a:lstStyle/>
                    <a:p>
                      <a:pPr algn="ctr"/>
                      <a:r>
                        <a:rPr lang="en-GB" sz="2800" dirty="0" smtClean="0"/>
                        <a:t>ready wit</a:t>
                      </a:r>
                      <a:endParaRPr lang="en-GB" sz="2800" dirty="0"/>
                    </a:p>
                  </a:txBody>
                  <a:tcPr/>
                </a:tc>
                <a:tc>
                  <a:txBody>
                    <a:bodyPr/>
                    <a:lstStyle/>
                    <a:p>
                      <a:pPr algn="ctr"/>
                      <a:r>
                        <a:rPr lang="en-GB" sz="2800" dirty="0" smtClean="0"/>
                        <a:t>buffoonery</a:t>
                      </a:r>
                      <a:endParaRPr lang="en-GB" sz="2800" dirty="0"/>
                    </a:p>
                  </a:txBody>
                  <a:tcPr/>
                </a:tc>
              </a:tr>
              <a:tr h="720080">
                <a:tc>
                  <a:txBody>
                    <a:bodyPr/>
                    <a:lstStyle/>
                    <a:p>
                      <a:pPr algn="ctr"/>
                      <a:r>
                        <a:rPr lang="en-GB" sz="2800" dirty="0" smtClean="0"/>
                        <a:t>surliness</a:t>
                      </a:r>
                      <a:endParaRPr lang="en-GB" sz="2800" dirty="0"/>
                    </a:p>
                  </a:txBody>
                  <a:tcPr/>
                </a:tc>
                <a:tc>
                  <a:txBody>
                    <a:bodyPr/>
                    <a:lstStyle/>
                    <a:p>
                      <a:pPr algn="ctr"/>
                      <a:r>
                        <a:rPr lang="en-GB" sz="2800" dirty="0" smtClean="0"/>
                        <a:t>friendliness</a:t>
                      </a:r>
                      <a:endParaRPr lang="en-GB" sz="2800" dirty="0"/>
                    </a:p>
                  </a:txBody>
                  <a:tcPr/>
                </a:tc>
                <a:tc>
                  <a:txBody>
                    <a:bodyPr/>
                    <a:lstStyle/>
                    <a:p>
                      <a:pPr algn="ctr"/>
                      <a:r>
                        <a:rPr lang="en-GB" sz="2800" dirty="0" smtClean="0"/>
                        <a:t>obsequiousness</a:t>
                      </a:r>
                      <a:r>
                        <a:rPr lang="en-GB" sz="2800" baseline="0" dirty="0" smtClean="0"/>
                        <a:t> </a:t>
                      </a:r>
                      <a:endParaRPr lang="en-GB" sz="2800" dirty="0"/>
                    </a:p>
                  </a:txBody>
                  <a:tcPr/>
                </a:tc>
              </a:tr>
            </a:tbl>
          </a:graphicData>
        </a:graphic>
      </p:graphicFrame>
    </p:spTree>
    <p:extLst>
      <p:ext uri="{BB962C8B-B14F-4D97-AF65-F5344CB8AC3E}">
        <p14:creationId xmlns:p14="http://schemas.microsoft.com/office/powerpoint/2010/main" val="18637219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identifying the virtuous mean</a:t>
            </a:r>
            <a:endParaRPr lang="en-GB" dirty="0"/>
          </a:p>
        </p:txBody>
      </p:sp>
      <p:sp>
        <p:nvSpPr>
          <p:cNvPr id="3" name="Content Placeholder 2"/>
          <p:cNvSpPr>
            <a:spLocks noGrp="1"/>
          </p:cNvSpPr>
          <p:nvPr>
            <p:ph idx="1"/>
          </p:nvPr>
        </p:nvSpPr>
        <p:spPr/>
        <p:txBody>
          <a:bodyPr>
            <a:normAutofit/>
          </a:bodyPr>
          <a:lstStyle/>
          <a:p>
            <a:r>
              <a:rPr lang="en-GB" dirty="0" smtClean="0"/>
              <a:t>the virtuous mean is not something that can be calculated with precision</a:t>
            </a:r>
          </a:p>
          <a:p>
            <a:r>
              <a:rPr lang="en-GB" dirty="0" smtClean="0"/>
              <a:t>it all depends on the situation</a:t>
            </a:r>
          </a:p>
        </p:txBody>
      </p:sp>
    </p:spTree>
    <p:extLst>
      <p:ext uri="{BB962C8B-B14F-4D97-AF65-F5344CB8AC3E}">
        <p14:creationId xmlns:p14="http://schemas.microsoft.com/office/powerpoint/2010/main" val="9717883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502</TotalTime>
  <Words>600</Words>
  <Application>Microsoft Office PowerPoint</Application>
  <PresentationFormat>On-screen Show (4:3)</PresentationFormat>
  <Paragraphs>104</Paragraphs>
  <Slides>14</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Ethics Theory  and  Business Practice</vt:lpstr>
      <vt:lpstr>aims</vt:lpstr>
      <vt:lpstr>PowerPoint Presentation</vt:lpstr>
      <vt:lpstr>virtue and flourishing/fulfilment</vt:lpstr>
      <vt:lpstr>virtue, flourishing, and community</vt:lpstr>
      <vt:lpstr>PowerPoint Presentation</vt:lpstr>
      <vt:lpstr>how virtuous should we be? </vt:lpstr>
      <vt:lpstr>some examples of the virtuous mean</vt:lpstr>
      <vt:lpstr>identifying the virtuous mean</vt:lpstr>
      <vt:lpstr>it is helpful to steer away from the extreme:</vt:lpstr>
      <vt:lpstr>theory in practice </vt:lpstr>
      <vt:lpstr>the virtuous mean in business</vt:lpstr>
      <vt:lpstr>key points</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49</cp:revision>
  <dcterms:created xsi:type="dcterms:W3CDTF">2014-04-08T09:24:31Z</dcterms:created>
  <dcterms:modified xsi:type="dcterms:W3CDTF">2016-08-09T15:53:04Z</dcterms:modified>
</cp:coreProperties>
</file>